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4" r:id="rId3"/>
    <p:sldId id="327" r:id="rId4"/>
    <p:sldId id="328" r:id="rId5"/>
    <p:sldId id="330" r:id="rId6"/>
    <p:sldId id="331" r:id="rId7"/>
    <p:sldId id="332" r:id="rId8"/>
    <p:sldId id="290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314C3370-B2F1-43CC-9257-AFC858DC2585}">
          <p14:sldIdLst>
            <p14:sldId id="256"/>
            <p14:sldId id="314"/>
            <p14:sldId id="327"/>
            <p14:sldId id="328"/>
            <p14:sldId id="330"/>
            <p14:sldId id="331"/>
            <p14:sldId id="332"/>
            <p14:sldId id="290"/>
          </p14:sldIdLst>
        </p14:section>
        <p14:section name="Seção sem Título" id="{8ACAA686-6BD2-4999-9BD5-9DF1D0AF946E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6699"/>
    <a:srgbClr val="CCFFFF"/>
    <a:srgbClr val="006666"/>
    <a:srgbClr val="336600"/>
    <a:srgbClr val="2C7308"/>
    <a:srgbClr val="B8DB7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79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1021"/>
            <a:ext cx="7772400" cy="18689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Teresina, </a:t>
            </a:r>
            <a:fld id="{09B52D55-6C18-4B81-85FF-BB32E3BCBFD2}" type="datetimeFigureOut">
              <a:rPr lang="pt-BR" smtClean="0"/>
              <a:pPr/>
              <a:t>18/10/2021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6543" y="6356350"/>
            <a:ext cx="3429000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Governo do Estado do Piauí</a:t>
            </a:r>
          </a:p>
          <a:p>
            <a:r>
              <a:rPr lang="pt-BR" dirty="0" smtClean="0"/>
              <a:t>Secretaria de Desenvolvimento Rural</a:t>
            </a:r>
          </a:p>
          <a:p>
            <a:r>
              <a:rPr lang="pt-BR" dirty="0" smtClean="0"/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6" y="6235044"/>
            <a:ext cx="4573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0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30878"/>
            <a:ext cx="7886700" cy="170497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992337"/>
            <a:ext cx="7886700" cy="11348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851867" y="6231898"/>
            <a:ext cx="8292133" cy="602563"/>
          </a:xfrm>
          <a:prstGeom prst="rect">
            <a:avLst/>
          </a:prstGeom>
          <a:solidFill>
            <a:srgbClr val="2C7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Controle e Erradicação da Brucelose e Tuberculose- PECEBT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9493"/>
            <a:ext cx="851866" cy="57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89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</a:defRPr>
            </a:lvl2pPr>
            <a:lvl3pPr>
              <a:defRPr>
                <a:effectLst>
                  <a:outerShdw blurRad="38100" dist="50800" dir="10800000" sx="101000" sy="101000" algn="ct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3pPr>
            <a:lvl4pPr>
              <a:defRPr>
                <a:effectLst>
                  <a:outerShdw blurRad="38100" dist="50800" dir="10800000" sx="101000" sy="101000" algn="ctr" rotWithShape="0">
                    <a:schemeClr val="bg2">
                      <a:lumMod val="75000"/>
                      <a:alpha val="50000"/>
                    </a:schemeClr>
                  </a:outerShdw>
                </a:effectLst>
              </a:defRPr>
            </a:lvl4pPr>
            <a:lvl5pPr>
              <a:defRPr>
                <a:effectLst>
                  <a:outerShdw blurRad="38100" dist="50800" dir="10800000" sx="101000" sy="101000" algn="ctr" rotWithShape="0">
                    <a:schemeClr val="bg2">
                      <a:lumMod val="75000"/>
                      <a:alpha val="50000"/>
                    </a:schemeClr>
                  </a:outerShdw>
                </a:effectLst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851867" y="6231898"/>
            <a:ext cx="8292133" cy="602563"/>
          </a:xfrm>
          <a:prstGeom prst="rect">
            <a:avLst/>
          </a:prstGeom>
          <a:solidFill>
            <a:srgbClr val="2C7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Controle e Erradicação da Brucelose e Tuberculose- PECEBT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9493"/>
            <a:ext cx="851866" cy="57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34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146" y="1351855"/>
            <a:ext cx="4102554" cy="47355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560" y="1351855"/>
            <a:ext cx="4102554" cy="47387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851867" y="6231898"/>
            <a:ext cx="8292133" cy="602563"/>
          </a:xfrm>
          <a:prstGeom prst="rect">
            <a:avLst/>
          </a:prstGeom>
          <a:solidFill>
            <a:srgbClr val="2C7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9493"/>
            <a:ext cx="851866" cy="57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Controle e Erradicação da Brucelose e Tuberculose- PECEBT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</p:spTree>
    <p:extLst>
      <p:ext uri="{BB962C8B-B14F-4D97-AF65-F5344CB8AC3E}">
        <p14:creationId xmlns:p14="http://schemas.microsoft.com/office/powerpoint/2010/main" val="85082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</a:t>
            </a:r>
            <a:endParaRPr lang="en-US" dirty="0"/>
          </a:p>
        </p:txBody>
      </p:sp>
      <p:sp>
        <p:nvSpPr>
          <p:cNvPr id="6" name="Retângulo 5"/>
          <p:cNvSpPr/>
          <p:nvPr userDrawn="1"/>
        </p:nvSpPr>
        <p:spPr>
          <a:xfrm>
            <a:off x="851867" y="6231898"/>
            <a:ext cx="8292133" cy="602563"/>
          </a:xfrm>
          <a:prstGeom prst="rect">
            <a:avLst/>
          </a:prstGeom>
          <a:solidFill>
            <a:srgbClr val="2C7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9493"/>
            <a:ext cx="851866" cy="57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Controle e Erradicação da Brucelose e Tuberculose- PECEBT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</p:spTree>
    <p:extLst>
      <p:ext uri="{BB962C8B-B14F-4D97-AF65-F5344CB8AC3E}">
        <p14:creationId xmlns:p14="http://schemas.microsoft.com/office/powerpoint/2010/main" val="4399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851867" y="6231898"/>
            <a:ext cx="8292133" cy="602563"/>
          </a:xfrm>
          <a:prstGeom prst="rect">
            <a:avLst/>
          </a:prstGeom>
          <a:solidFill>
            <a:srgbClr val="2C7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9493"/>
            <a:ext cx="851866" cy="57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Controle e Erradicação da Brucelose e Tuberculose- PECEBT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</p:spTree>
    <p:extLst>
      <p:ext uri="{BB962C8B-B14F-4D97-AF65-F5344CB8AC3E}">
        <p14:creationId xmlns:p14="http://schemas.microsoft.com/office/powerpoint/2010/main" val="20251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322613"/>
            <a:ext cx="3350419" cy="1028698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079" y="1322613"/>
            <a:ext cx="5052500" cy="4538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351312"/>
            <a:ext cx="3350419" cy="35176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Retângulo 7"/>
          <p:cNvSpPr/>
          <p:nvPr userDrawn="1"/>
        </p:nvSpPr>
        <p:spPr>
          <a:xfrm>
            <a:off x="851867" y="6231898"/>
            <a:ext cx="8292133" cy="602563"/>
          </a:xfrm>
          <a:prstGeom prst="rect">
            <a:avLst/>
          </a:prstGeom>
          <a:solidFill>
            <a:srgbClr val="2C7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9493"/>
            <a:ext cx="851866" cy="57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Controle e Erradicação da Brucelose e Tuberculose- PECEBT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</p:spTree>
    <p:extLst>
      <p:ext uri="{BB962C8B-B14F-4D97-AF65-F5344CB8AC3E}">
        <p14:creationId xmlns:p14="http://schemas.microsoft.com/office/powerpoint/2010/main" val="416177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851867" y="6231898"/>
            <a:ext cx="8292133" cy="602563"/>
          </a:xfrm>
          <a:prstGeom prst="rect">
            <a:avLst/>
          </a:prstGeom>
          <a:solidFill>
            <a:srgbClr val="2C7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9493"/>
            <a:ext cx="851866" cy="57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Controle e Erradicação da Brucelose e Tuberculose- PECEBT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</p:spTree>
    <p:extLst>
      <p:ext uri="{BB962C8B-B14F-4D97-AF65-F5344CB8AC3E}">
        <p14:creationId xmlns:p14="http://schemas.microsoft.com/office/powerpoint/2010/main" val="313014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6927" y="0"/>
            <a:ext cx="9150927" cy="6858000"/>
            <a:chOff x="-6928" y="-159"/>
            <a:chExt cx="9150927" cy="6858000"/>
          </a:xfrm>
        </p:grpSpPr>
        <p:sp>
          <p:nvSpPr>
            <p:cNvPr id="8" name="Retângulo 7"/>
            <p:cNvSpPr/>
            <p:nvPr/>
          </p:nvSpPr>
          <p:spPr>
            <a:xfrm>
              <a:off x="-6928" y="-159"/>
              <a:ext cx="9150927" cy="6858000"/>
            </a:xfrm>
            <a:prstGeom prst="rect">
              <a:avLst/>
            </a:prstGeom>
            <a:gradFill flip="none" rotWithShape="1">
              <a:gsLst>
                <a:gs pos="6000">
                  <a:srgbClr val="B8DB7C"/>
                </a:gs>
                <a:gs pos="44000">
                  <a:schemeClr val="accent6">
                    <a:lumMod val="60000"/>
                    <a:lumOff val="40000"/>
                  </a:schemeClr>
                </a:gs>
                <a:gs pos="93000">
                  <a:schemeClr val="accent6">
                    <a:lumMod val="20000"/>
                    <a:lumOff val="80000"/>
                  </a:schemeClr>
                </a:gs>
                <a:gs pos="7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544733" y="79230"/>
              <a:ext cx="2599265" cy="1192711"/>
            </a:xfrm>
            <a:prstGeom prst="rect">
              <a:avLst/>
            </a:prstGeom>
            <a:gradFill>
              <a:gsLst>
                <a:gs pos="0">
                  <a:srgbClr val="B8DB7C"/>
                </a:gs>
                <a:gs pos="0">
                  <a:srgbClr val="3E8017"/>
                </a:gs>
                <a:gs pos="90000">
                  <a:srgbClr val="B8DB7C"/>
                </a:gs>
                <a:gs pos="100000">
                  <a:srgbClr val="B8DB7C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8308"/>
              <a:ext cx="6635055" cy="1320914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1463" y="170377"/>
              <a:ext cx="952637" cy="1014958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9560" y="312092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GEDA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86" y="1504803"/>
            <a:ext cx="8810815" cy="4672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98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Teresina, </a:t>
            </a:r>
            <a:fld id="{09B52D55-6C18-4B81-85FF-BB32E3BCBFD2}" type="datetimeFigureOut">
              <a:rPr lang="pt-BR" smtClean="0"/>
              <a:pPr/>
              <a:t>18/10/2021</a:t>
            </a:fld>
            <a:endParaRPr lang="pt-B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4036" y="6233373"/>
            <a:ext cx="3429000" cy="54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Governo do Estado do Piauí</a:t>
            </a:r>
          </a:p>
          <a:p>
            <a:r>
              <a:rPr lang="pt-BR" dirty="0" smtClean="0"/>
              <a:t>Secretaria de Desenvolvimento Rural</a:t>
            </a:r>
          </a:p>
          <a:p>
            <a:r>
              <a:rPr lang="pt-BR" dirty="0" smtClean="0"/>
              <a:t>Agência de Defesa Agropecuária do Estado do Piauí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70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43E39-9E44-4042-B109-D070974C1C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AutoShape 1"/>
          <p:cNvCxnSpPr>
            <a:cxnSpLocks noChangeShapeType="1"/>
          </p:cNvCxnSpPr>
          <p:nvPr userDrawn="1"/>
        </p:nvCxnSpPr>
        <p:spPr bwMode="auto">
          <a:xfrm flipH="1">
            <a:off x="-15091" y="6183443"/>
            <a:ext cx="9180000" cy="17274"/>
          </a:xfrm>
          <a:prstGeom prst="straightConnector1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03457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"/>
        <a:defRPr sz="2800" b="1" kern="1200">
          <a:solidFill>
            <a:schemeClr val="accent6">
              <a:lumMod val="50000"/>
            </a:schemeClr>
          </a:solidFill>
          <a:effectLst>
            <a:outerShdw blurRad="38100" dist="38100" dir="5400000" algn="ctr" rotWithShape="0">
              <a:schemeClr val="accent6">
                <a:lumMod val="20000"/>
                <a:lumOff val="80000"/>
                <a:alpha val="0"/>
              </a:scheme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6">
            <a:lumMod val="50000"/>
          </a:schemeClr>
        </a:buClr>
        <a:buFont typeface="Wingdings 3" panose="05040102010807070707" pitchFamily="18" charset="2"/>
        <a:buChar char=""/>
        <a:defRPr sz="2400" b="1" kern="1200">
          <a:solidFill>
            <a:schemeClr val="bg1"/>
          </a:solidFill>
          <a:effectLst>
            <a:outerShdw blurRad="50800" dist="50800" dir="5400000" algn="ctr" rotWithShape="0">
              <a:schemeClr val="tx1">
                <a:lumMod val="95000"/>
                <a:lumOff val="5000"/>
                <a:alpha val="9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6">
            <a:lumMod val="50000"/>
          </a:schemeClr>
        </a:buClr>
        <a:buFont typeface="Arial" panose="020B0604020202020204" pitchFamily="34" charset="0"/>
        <a:buChar char="•"/>
        <a:defRPr sz="22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6">
            <a:lumMod val="50000"/>
          </a:schemeClr>
        </a:buClr>
        <a:buFont typeface="Wingdings" panose="05000000000000000000" pitchFamily="2" charset="2"/>
        <a:buChar char="§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6">
            <a:lumMod val="50000"/>
          </a:schemeClr>
        </a:buClr>
        <a:buFont typeface="Gill Sans MT" panose="020B0502020104020203" pitchFamily="34" charset="0"/>
        <a:buChar char="–"/>
        <a:defRPr sz="1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esaac.adapi@gmail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ecebt.adapi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94560"/>
            <a:ext cx="7871460" cy="1455420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solidFill>
                  <a:srgbClr val="0070C0"/>
                </a:solidFill>
                <a:effectLst/>
              </a:rPr>
              <a:t>Programa Estadual de </a:t>
            </a:r>
            <a:r>
              <a:rPr lang="pt-BR" sz="4400" b="1" dirty="0" smtClean="0">
                <a:solidFill>
                  <a:srgbClr val="0070C0"/>
                </a:solidFill>
                <a:effectLst/>
              </a:rPr>
              <a:t>Sanidade dos Animais Aquáticos</a:t>
            </a:r>
            <a:r>
              <a:rPr lang="pt-BR" sz="4400" b="1" dirty="0">
                <a:solidFill>
                  <a:srgbClr val="0070C0"/>
                </a:solidFill>
                <a:effectLst/>
              </a:rPr>
              <a:t/>
            </a:r>
            <a:br>
              <a:rPr lang="pt-BR" sz="4400" b="1" dirty="0">
                <a:solidFill>
                  <a:srgbClr val="0070C0"/>
                </a:solidFill>
                <a:effectLst/>
              </a:rPr>
            </a:br>
            <a:r>
              <a:rPr lang="pt-BR" sz="4400" b="1" dirty="0">
                <a:solidFill>
                  <a:srgbClr val="0070C0"/>
                </a:solidFill>
                <a:effectLst/>
              </a:rPr>
              <a:t>- </a:t>
            </a:r>
            <a:r>
              <a:rPr lang="pt-BR" sz="4400" b="1" dirty="0" smtClean="0">
                <a:solidFill>
                  <a:srgbClr val="0070C0"/>
                </a:solidFill>
                <a:effectLst/>
              </a:rPr>
              <a:t>PESAA </a:t>
            </a:r>
            <a:r>
              <a:rPr lang="pt-BR" sz="4400" dirty="0">
                <a:solidFill>
                  <a:schemeClr val="hlink"/>
                </a:solidFill>
                <a:effectLst/>
              </a:rPr>
              <a:t>-</a:t>
            </a:r>
            <a:br>
              <a:rPr lang="pt-BR" sz="4400" dirty="0">
                <a:solidFill>
                  <a:schemeClr val="hlink"/>
                </a:solidFill>
                <a:effectLst/>
              </a:rPr>
            </a:b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pic>
        <p:nvPicPr>
          <p:cNvPr id="6" name="Picture 2" descr="C:\Users\Usuario\Desktop\Aquaticos PESAAC\AQUICUL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099" y="2865120"/>
            <a:ext cx="6009967" cy="3253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48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71460" cy="45339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428736"/>
            <a:ext cx="8229600" cy="456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5400000" algn="ctr" rotWithShape="0">
                    <a:schemeClr val="accent6">
                      <a:lumMod val="20000"/>
                      <a:lumOff val="80000"/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9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Geral:</a:t>
            </a:r>
          </a:p>
          <a:p>
            <a:r>
              <a:rPr lang="pt-BR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O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PESAA(Programa Estadual de Sanidade dos animais Aquáticos) 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V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isa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à prevenção, controle e erradicação de doenças nos sistemas de produção de animais aquáticos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;</a:t>
            </a:r>
            <a:r>
              <a:rPr lang="pt-BR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endParaRPr lang="pt-BR" sz="18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l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</a:p>
          <a:p>
            <a:pPr algn="l"/>
            <a:endParaRPr lang="pt-BR" sz="1800" u="sng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l"/>
            <a:endParaRPr lang="pt-BR" sz="1800" dirty="0" smtClean="0"/>
          </a:p>
          <a:p>
            <a:endParaRPr lang="pt-BR" sz="1800" dirty="0"/>
          </a:p>
        </p:txBody>
      </p:sp>
      <p:pic>
        <p:nvPicPr>
          <p:cNvPr id="7" name="Imagem 6"/>
          <p:cNvPicPr/>
          <p:nvPr/>
        </p:nvPicPr>
        <p:blipFill rotWithShape="1">
          <a:blip r:embed="rId2"/>
          <a:srcRect l="20367" t="42224" r="56632" b="30932"/>
          <a:stretch/>
        </p:blipFill>
        <p:spPr>
          <a:xfrm>
            <a:off x="1140873" y="3615070"/>
            <a:ext cx="2537991" cy="1382232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 rotWithShape="1">
          <a:blip r:embed="rId3"/>
          <a:srcRect l="12747" t="29678" r="47177" b="18890"/>
          <a:stretch/>
        </p:blipFill>
        <p:spPr>
          <a:xfrm>
            <a:off x="4808726" y="3615070"/>
            <a:ext cx="262343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71460" cy="45339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428736"/>
            <a:ext cx="8229600" cy="456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5400000" algn="ctr" rotWithShape="0">
                    <a:schemeClr val="accent6">
                      <a:lumMod val="20000"/>
                      <a:lumOff val="80000"/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9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 Cadastramento de produtores/propriedade; </a:t>
            </a:r>
          </a:p>
          <a:p>
            <a:pPr algn="l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 Fiscalização estabelecimentos da cadeia produtiva;</a:t>
            </a:r>
          </a:p>
          <a:p>
            <a:pPr algn="l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 Atendimento a Notificação de Doença (20%, colheita e      diagnóstico)</a:t>
            </a:r>
          </a:p>
          <a:p>
            <a:pPr algn="l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 Controle de Transito de Animais aquáticos e seus produtos;</a:t>
            </a:r>
          </a:p>
          <a:p>
            <a:pPr algn="l"/>
            <a:r>
              <a:rPr lang="pt-BR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1800" b="0" dirty="0" smtClean="0">
                <a:effectLst/>
              </a:rPr>
              <a:t>.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Cadastrar estabelecimento processador (indústria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),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	 	transportador e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fábrica de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gelo. </a:t>
            </a:r>
          </a:p>
          <a:p>
            <a:pPr algn="l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</a:p>
          <a:p>
            <a:pPr algn="l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</a:p>
          <a:p>
            <a:pPr algn="l"/>
            <a:endParaRPr lang="pt-BR" sz="1800" u="sng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l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10473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71460" cy="45339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428736"/>
            <a:ext cx="8229600" cy="456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5400000" algn="ctr" rotWithShape="0">
                    <a:schemeClr val="accent6">
                      <a:lumMod val="20000"/>
                      <a:lumOff val="80000"/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9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DOENÇA DE RAFF (DOENÇA DA URINA PRETA)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endParaRPr lang="pt-BR" sz="2000" u="sng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l"/>
            <a:r>
              <a:rPr lang="pt-BR" sz="1800" dirty="0" smtClean="0">
                <a:effectLst/>
              </a:rPr>
              <a:t>	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Acredita-se que a doença tenha relação com a presença de alguma toxina, a qual não possui sabor ou odor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característico, que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pode ser encontrada em peixes (o tambaqui, o badejo, a arabaiana e outros), crustáceos, como a lagosta, o lagostim e o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camarão;</a:t>
            </a:r>
          </a:p>
          <a:p>
            <a:pPr algn="l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A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doença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- 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deixa a urina com coloração escura, provoca dores musculares, falta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de ar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 insuficiência renal, entre duas a 24 horas após consumir peixes ou crustáceos; </a:t>
            </a:r>
            <a:endParaRPr lang="pt-BR" sz="18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l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A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toxina também pode ser termoestável, uma vez que muitas pessoas que tiveram a síndrome comeram peixes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cozidos;</a:t>
            </a:r>
            <a:endParaRPr lang="pt-BR" sz="1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l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A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Doença se constitui em tipo de </a:t>
            </a:r>
            <a:r>
              <a:rPr lang="pt-B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rabdomiólise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 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gera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 destruição de fibras (como eletrólitos, mioglobinas e proteínas) no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sangue;</a:t>
            </a:r>
          </a:p>
          <a:p>
            <a:pPr algn="l"/>
            <a:endParaRPr lang="pt-BR" sz="1800" dirty="0" smtClean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837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71460" cy="45339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428736"/>
            <a:ext cx="8229600" cy="4560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5400000" algn="ctr" rotWithShape="0">
                    <a:schemeClr val="accent6">
                      <a:lumMod val="20000"/>
                      <a:lumOff val="80000"/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9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DOENÇA DE RAFF (DOENÇA DA URINA PRETA)	 </a:t>
            </a:r>
          </a:p>
          <a:p>
            <a:pPr algn="l"/>
            <a:r>
              <a:rPr lang="pt-BR" sz="2000" u="sng" dirty="0" smtClean="0">
                <a:effectLst/>
                <a:latin typeface="Arial Black" pitchFamily="34" charset="0"/>
              </a:rPr>
              <a:t>Histórico:</a:t>
            </a:r>
            <a:r>
              <a:rPr lang="pt-BR" sz="2000" dirty="0" smtClean="0">
                <a:effectLst/>
              </a:rPr>
              <a:t> </a:t>
            </a:r>
            <a:r>
              <a:rPr lang="pt-BR" sz="2000" dirty="0">
                <a:effectLst/>
              </a:rPr>
              <a:t> </a:t>
            </a:r>
            <a:endParaRPr lang="pt-BR" sz="19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1924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- Inicialmente relatada em </a:t>
            </a:r>
            <a:r>
              <a:rPr lang="pt-B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Kaliningrado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- </a:t>
            </a:r>
            <a:r>
              <a:rPr lang="pt-B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Russia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na Região de </a:t>
            </a:r>
            <a:r>
              <a:rPr lang="pt-B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konisberg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pt-B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haff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no mar báltico;</a:t>
            </a:r>
          </a:p>
          <a:p>
            <a:pPr algn="just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Surtos também foram registrados na Suécia, na Antiga União Soviética, EUA e China;</a:t>
            </a:r>
          </a:p>
          <a:p>
            <a:pPr algn="just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No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Brasil: Registro nos primeiros casos em 2008 e 2009 no estado do amazonas, com registro de 27 casos, sem mortes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; De 2016 a 2017 foram relatados mais de 100 casos na Bahia, com dois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ó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bitos.</a:t>
            </a:r>
            <a:endParaRPr lang="pt-BR" sz="1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just"/>
            <a:r>
              <a:rPr lang="pt-BR" sz="1800" u="sng" dirty="0" smtClean="0">
                <a:effectLst/>
                <a:latin typeface="Arial Black" pitchFamily="34" charset="0"/>
              </a:rPr>
              <a:t>2021:</a:t>
            </a:r>
            <a:endParaRPr lang="pt-BR" sz="1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just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Pernambuco: 5 casos e 01 morte;</a:t>
            </a:r>
          </a:p>
          <a:p>
            <a:pPr algn="just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Amazonas: 61 casos e 01 morte;</a:t>
            </a:r>
          </a:p>
          <a:p>
            <a:pPr algn="just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Bahia: 13 casos sem mortes;</a:t>
            </a:r>
          </a:p>
          <a:p>
            <a:pPr algn="just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Ceará: 13 casos sem mortes;</a:t>
            </a:r>
          </a:p>
          <a:p>
            <a:pPr algn="just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Pará: 03 casos suspeitos</a:t>
            </a:r>
          </a:p>
          <a:p>
            <a:pPr algn="l"/>
            <a:endParaRPr lang="pt-BR" sz="1800" dirty="0" smtClean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5995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71460" cy="45339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428736"/>
            <a:ext cx="8229600" cy="456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5400000" algn="ctr" rotWithShape="0">
                    <a:schemeClr val="accent6">
                      <a:lumMod val="20000"/>
                      <a:lumOff val="80000"/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9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DOENÇA DE RAFF (DOENÇA DA URINA PRETA)	</a:t>
            </a:r>
          </a:p>
          <a:p>
            <a:pPr algn="just"/>
            <a:r>
              <a:rPr lang="pt-BR" sz="1800" u="sng" dirty="0" smtClean="0">
                <a:effectLst/>
                <a:latin typeface="Arial Black" pitchFamily="34" charset="0"/>
              </a:rPr>
              <a:t>Sintomas:</a:t>
            </a:r>
            <a:r>
              <a:rPr lang="pt-BR" sz="1800" dirty="0" smtClean="0">
                <a:effectLst/>
              </a:rPr>
              <a:t>  </a:t>
            </a:r>
          </a:p>
          <a:p>
            <a:pPr algn="just"/>
            <a:endParaRPr lang="pt-BR" sz="1800" dirty="0" smtClean="0">
              <a:effectLst/>
            </a:endParaRPr>
          </a:p>
          <a:p>
            <a:pPr algn="just"/>
            <a:r>
              <a:rPr lang="pt-BR" sz="1800" dirty="0" smtClean="0">
                <a:effectLst/>
              </a:rPr>
              <a:t>	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Dor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muscular difusa, rigidez muscular, dormência, perda da força em todo corpo, urina de coloração escura e falta de ar, costumam aparecer 2 a 24 </a:t>
            </a:r>
            <a:r>
              <a:rPr lang="pt-B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hs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após a ingestão de pescado contaminado podem indicar um caso da síndrome. </a:t>
            </a:r>
          </a:p>
          <a:p>
            <a:pPr algn="just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 maioria dos pacientes com a síndrome se recupera rapidamente.</a:t>
            </a:r>
          </a:p>
          <a:p>
            <a:pPr algn="just"/>
            <a:endParaRPr lang="pt-B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8739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71460" cy="45339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428736"/>
            <a:ext cx="8229600" cy="456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5400000" algn="ctr" rotWithShape="0">
                    <a:schemeClr val="accent6">
                      <a:lumMod val="20000"/>
                      <a:lumOff val="80000"/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9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DOENÇA DE RAFF (DOENÇA DA URINA PRETA)	</a:t>
            </a:r>
          </a:p>
          <a:p>
            <a:pPr algn="just"/>
            <a:r>
              <a:rPr lang="pt-BR" sz="1800" u="sng" dirty="0">
                <a:effectLst/>
                <a:latin typeface="Arial Black" pitchFamily="34" charset="0"/>
              </a:rPr>
              <a:t>Prevenção</a:t>
            </a:r>
            <a:r>
              <a:rPr lang="pt-BR" sz="1800" dirty="0">
                <a:effectLst/>
                <a:latin typeface="Arial Black" pitchFamily="34" charset="0"/>
              </a:rPr>
              <a:t>: </a:t>
            </a:r>
            <a:endParaRPr lang="pt-BR" sz="1800" dirty="0" smtClean="0">
              <a:effectLst/>
              <a:latin typeface="Arial Black" pitchFamily="34" charset="0"/>
            </a:endParaRPr>
          </a:p>
          <a:p>
            <a:pPr algn="just"/>
            <a:r>
              <a:rPr lang="pt-BR" sz="1800" dirty="0">
                <a:effectLst/>
              </a:rPr>
              <a:t>	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Não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consumir pescados cuja origem, transporte ou armazenamento sejam desconhecidos. O ideal é adquirir esses produtos em locais com garantia de segurança e qualidade; </a:t>
            </a:r>
          </a:p>
          <a:p>
            <a:pPr algn="just"/>
            <a:r>
              <a:rPr lang="pt-BR" sz="1800" dirty="0">
                <a:effectLst/>
              </a:rPr>
              <a:t> </a:t>
            </a:r>
          </a:p>
          <a:p>
            <a:pPr algn="just"/>
            <a:r>
              <a:rPr lang="pt-BR" sz="1800" u="sng" dirty="0">
                <a:effectLst/>
                <a:latin typeface="Arial Black" pitchFamily="34" charset="0"/>
              </a:rPr>
              <a:t>Tratamento</a:t>
            </a:r>
            <a:r>
              <a:rPr lang="pt-BR" sz="1800" dirty="0">
                <a:effectLst/>
                <a:latin typeface="Arial Black" pitchFamily="34" charset="0"/>
              </a:rPr>
              <a:t>:</a:t>
            </a:r>
            <a:r>
              <a:rPr lang="pt-BR" sz="1800" dirty="0">
                <a:effectLst/>
              </a:rPr>
              <a:t> </a:t>
            </a:r>
            <a:endParaRPr lang="pt-BR" sz="1800" dirty="0" smtClean="0">
              <a:effectLst/>
            </a:endParaRPr>
          </a:p>
          <a:p>
            <a:pPr algn="just"/>
            <a:r>
              <a:rPr lang="pt-BR" sz="1800" dirty="0">
                <a:effectLst/>
              </a:rPr>
              <a:t>	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síndrome de </a:t>
            </a:r>
            <a:r>
              <a:rPr lang="pt-B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Haff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não apresenta um tratamento específico, a hidratação nos primeiros sintomas diminui a concentração da toxina no sangue favorecendo sua eliminação na urina, nos casos mais graves pode ser necessária hemodiálise.</a:t>
            </a:r>
          </a:p>
          <a:p>
            <a:pPr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3059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Sanidade dos Animais Aquáticos - PESAA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46764" y="2133601"/>
            <a:ext cx="6878976" cy="8000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5400" i="1" dirty="0" smtClean="0">
                <a:solidFill>
                  <a:srgbClr val="FF0000"/>
                </a:solidFill>
                <a:ea typeface="Calibri" pitchFamily="34" charset="0"/>
                <a:cs typeface="Arial" charset="0"/>
              </a:rPr>
              <a:t>Muito Obrigado!</a:t>
            </a:r>
            <a:br>
              <a:rPr lang="pt-BR" sz="5400" i="1" dirty="0" smtClean="0">
                <a:solidFill>
                  <a:srgbClr val="FF0000"/>
                </a:solidFill>
                <a:ea typeface="Calibri" pitchFamily="34" charset="0"/>
                <a:cs typeface="Arial" charset="0"/>
              </a:rPr>
            </a:br>
            <a:endParaRPr lang="pt-BR" sz="5400" dirty="0"/>
          </a:p>
        </p:txBody>
      </p:sp>
      <p:sp>
        <p:nvSpPr>
          <p:cNvPr id="7" name="Retângulo 6"/>
          <p:cNvSpPr/>
          <p:nvPr/>
        </p:nvSpPr>
        <p:spPr>
          <a:xfrm>
            <a:off x="739112" y="2515542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2400" b="1" i="1" kern="0" dirty="0"/>
              <a:t>Medico Veterinário: </a:t>
            </a:r>
            <a:r>
              <a:rPr lang="pt-BR" sz="2400" b="1" i="1" kern="0" dirty="0" err="1"/>
              <a:t>Janilson</a:t>
            </a:r>
            <a:r>
              <a:rPr lang="pt-BR" sz="2400" b="1" i="1" kern="0" dirty="0"/>
              <a:t> Lima</a:t>
            </a: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2400" b="1" dirty="0" smtClean="0"/>
              <a:t>Coordenação do PESAA</a:t>
            </a:r>
            <a:endParaRPr lang="pt-BR" sz="2400" b="1" dirty="0"/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2400" b="1" dirty="0" err="1"/>
              <a:t>Tel</a:t>
            </a:r>
            <a:r>
              <a:rPr lang="pt-BR" sz="2400" b="1" dirty="0"/>
              <a:t> (86) </a:t>
            </a:r>
            <a:r>
              <a:rPr lang="pt-BR" sz="2400" b="1" dirty="0" smtClean="0"/>
              <a:t>3221-7142 /99471-2010</a:t>
            </a:r>
            <a:endParaRPr lang="pt-BR" sz="2400" b="1" dirty="0"/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2400" b="1" dirty="0"/>
              <a:t>Email: </a:t>
            </a:r>
            <a:r>
              <a:rPr lang="pt-BR" sz="2400" b="1" dirty="0" smtClean="0">
                <a:hlinkClick r:id="rId3"/>
              </a:rPr>
              <a:t>pesaac.adapi@gmail.com</a:t>
            </a:r>
            <a:r>
              <a:rPr lang="pt-BR" sz="2400" b="1" dirty="0" smtClean="0"/>
              <a:t> </a:t>
            </a:r>
            <a:r>
              <a:rPr lang="pt-BR" sz="2400" b="1" dirty="0" smtClean="0">
                <a:hlinkClick r:id="rId4"/>
              </a:rPr>
              <a:t>pecebt.adapi@gmail.com</a:t>
            </a:r>
            <a:r>
              <a:rPr lang="pt-BR" sz="2400" b="1" dirty="0" smtClean="0"/>
              <a:t> 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8113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ADAPI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1481</TotalTime>
  <Words>203</Words>
  <Application>Microsoft Office PowerPoint</Application>
  <PresentationFormat>Apresentação na tela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ADAPI</vt:lpstr>
      <vt:lpstr>Programa Estadual de Sanidade dos Animais Aquáticos - PESAA -  </vt:lpstr>
      <vt:lpstr> </vt:lpstr>
      <vt:lpstr> </vt:lpstr>
      <vt:lpstr> </vt:lpstr>
      <vt:lpstr> </vt:lpstr>
      <vt:lpstr> </vt:lpstr>
      <vt:lpstr> </vt:lpstr>
      <vt:lpstr>Muito Obrigado! </vt:lpstr>
    </vt:vector>
  </TitlesOfParts>
  <Company>Engenharia &amp; Advocacia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lud_moura@yahoo.com.br</dc:creator>
  <cp:lastModifiedBy>123456</cp:lastModifiedBy>
  <cp:revision>120</cp:revision>
  <dcterms:created xsi:type="dcterms:W3CDTF">2017-09-13T21:23:25Z</dcterms:created>
  <dcterms:modified xsi:type="dcterms:W3CDTF">2021-10-18T14:52:45Z</dcterms:modified>
</cp:coreProperties>
</file>