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27" r:id="rId4"/>
    <p:sldId id="328" r:id="rId5"/>
    <p:sldId id="330" r:id="rId6"/>
    <p:sldId id="331" r:id="rId7"/>
    <p:sldId id="332" r:id="rId8"/>
    <p:sldId id="335" r:id="rId9"/>
    <p:sldId id="29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14C3370-B2F1-43CC-9257-AFC858DC2585}">
          <p14:sldIdLst>
            <p14:sldId id="256"/>
            <p14:sldId id="314"/>
            <p14:sldId id="327"/>
            <p14:sldId id="328"/>
            <p14:sldId id="330"/>
            <p14:sldId id="331"/>
            <p14:sldId id="332"/>
            <p14:sldId id="335"/>
            <p14:sldId id="290"/>
          </p14:sldIdLst>
        </p14:section>
        <p14:section name="Seção sem Título" id="{8ACAA686-6BD2-4999-9BD5-9DF1D0AF946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6699"/>
    <a:srgbClr val="CCFFFF"/>
    <a:srgbClr val="006666"/>
    <a:srgbClr val="336600"/>
    <a:srgbClr val="2C7308"/>
    <a:srgbClr val="B8DB7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1021"/>
            <a:ext cx="7772400" cy="18689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Teresina, </a:t>
            </a:r>
            <a:fld id="{09B52D55-6C18-4B81-85FF-BB32E3BCBFD2}" type="datetimeFigureOut">
              <a:rPr lang="pt-BR" smtClean="0"/>
              <a:pPr/>
              <a:t>18/10/2021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543" y="6356350"/>
            <a:ext cx="3429000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Governo do Estado do Piauí</a:t>
            </a:r>
          </a:p>
          <a:p>
            <a:r>
              <a:rPr lang="pt-BR" dirty="0" smtClean="0"/>
              <a:t>Secretaria de Desenvolvimento Rural</a:t>
            </a:r>
          </a:p>
          <a:p>
            <a:r>
              <a:rPr lang="pt-BR" dirty="0" smtClean="0"/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" y="6235044"/>
            <a:ext cx="4573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0878"/>
            <a:ext cx="7886700" cy="17049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92337"/>
            <a:ext cx="7886700" cy="11348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</a:defRPr>
            </a:lvl2pPr>
            <a:lvl3pPr>
              <a:defRPr>
                <a:effectLst>
                  <a:outerShdw blurRad="38100" dist="50800" dir="10800000" sx="101000" sy="101000" algn="ct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3pPr>
            <a:lvl4pPr>
              <a:defRPr>
                <a:effectLst>
                  <a:outerShdw blurRad="38100" dist="50800" dir="10800000" sx="101000" sy="101000" algn="ctr" rotWithShape="0">
                    <a:schemeClr val="bg2">
                      <a:lumMod val="75000"/>
                      <a:alpha val="50000"/>
                    </a:schemeClr>
                  </a:outerShdw>
                </a:effectLst>
              </a:defRPr>
            </a:lvl4pPr>
            <a:lvl5pPr>
              <a:defRPr>
                <a:effectLst>
                  <a:outerShdw blurRad="38100" dist="50800" dir="10800000" sx="101000" sy="101000" algn="ctr" rotWithShape="0">
                    <a:schemeClr val="bg2">
                      <a:lumMod val="75000"/>
                      <a:alpha val="50000"/>
                    </a:schemeClr>
                  </a:outerShdw>
                </a:effectLst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34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146" y="1351855"/>
            <a:ext cx="4102554" cy="47355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560" y="1351855"/>
            <a:ext cx="4102554" cy="47387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8508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439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20251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322613"/>
            <a:ext cx="3350419" cy="1028698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079" y="1322613"/>
            <a:ext cx="5052500" cy="4538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51312"/>
            <a:ext cx="3350419" cy="35176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Retângulo 7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416177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851867" y="6231898"/>
            <a:ext cx="8292133" cy="602563"/>
          </a:xfrm>
          <a:prstGeom prst="rect">
            <a:avLst/>
          </a:prstGeom>
          <a:solidFill>
            <a:srgbClr val="2C7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9493"/>
            <a:ext cx="851866" cy="57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Controle e Erradicação da Brucelose e Tuberculose- PECEBT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</p:spTree>
    <p:extLst>
      <p:ext uri="{BB962C8B-B14F-4D97-AF65-F5344CB8AC3E}">
        <p14:creationId xmlns:p14="http://schemas.microsoft.com/office/powerpoint/2010/main" val="313014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6927" y="0"/>
            <a:ext cx="9150927" cy="6858000"/>
            <a:chOff x="-6928" y="-159"/>
            <a:chExt cx="9150927" cy="6858000"/>
          </a:xfrm>
        </p:grpSpPr>
        <p:sp>
          <p:nvSpPr>
            <p:cNvPr id="8" name="Retângulo 7"/>
            <p:cNvSpPr/>
            <p:nvPr/>
          </p:nvSpPr>
          <p:spPr>
            <a:xfrm>
              <a:off x="-6928" y="-159"/>
              <a:ext cx="9150927" cy="6858000"/>
            </a:xfrm>
            <a:prstGeom prst="rect">
              <a:avLst/>
            </a:prstGeom>
            <a:gradFill flip="none" rotWithShape="1">
              <a:gsLst>
                <a:gs pos="6000">
                  <a:srgbClr val="B8DB7C"/>
                </a:gs>
                <a:gs pos="44000">
                  <a:schemeClr val="accent6">
                    <a:lumMod val="60000"/>
                    <a:lumOff val="40000"/>
                  </a:schemeClr>
                </a:gs>
                <a:gs pos="93000">
                  <a:schemeClr val="accent6">
                    <a:lumMod val="20000"/>
                    <a:lumOff val="80000"/>
                  </a:schemeClr>
                </a:gs>
                <a:gs pos="7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544733" y="79230"/>
              <a:ext cx="2599265" cy="1192711"/>
            </a:xfrm>
            <a:prstGeom prst="rect">
              <a:avLst/>
            </a:prstGeom>
            <a:gradFill>
              <a:gsLst>
                <a:gs pos="0">
                  <a:srgbClr val="B8DB7C"/>
                </a:gs>
                <a:gs pos="0">
                  <a:srgbClr val="3E8017"/>
                </a:gs>
                <a:gs pos="90000">
                  <a:srgbClr val="B8DB7C"/>
                </a:gs>
                <a:gs pos="100000">
                  <a:srgbClr val="B8DB7C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8308"/>
              <a:ext cx="6635055" cy="1320914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463" y="170377"/>
              <a:ext cx="952637" cy="101495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9560" y="312092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GEDA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86" y="1504803"/>
            <a:ext cx="8810815" cy="467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98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Teresina, </a:t>
            </a:r>
            <a:fld id="{09B52D55-6C18-4B81-85FF-BB32E3BCBFD2}" type="datetimeFigureOut">
              <a:rPr lang="pt-BR" smtClean="0"/>
              <a:pPr/>
              <a:t>18/10/2021</a:t>
            </a:fld>
            <a:endParaRPr lang="pt-B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4036" y="6233373"/>
            <a:ext cx="3429000" cy="54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Governo do Estado do Piauí</a:t>
            </a:r>
          </a:p>
          <a:p>
            <a:r>
              <a:rPr lang="pt-BR" dirty="0" smtClean="0"/>
              <a:t>Secretaria de Desenvolvimento Rural</a:t>
            </a:r>
          </a:p>
          <a:p>
            <a:r>
              <a:rPr lang="pt-BR" dirty="0" smtClean="0"/>
              <a:t>Agência de Defesa Agropecuária do Estado do Piauí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70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3E39-9E44-4042-B109-D070974C1C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AutoShape 1"/>
          <p:cNvCxnSpPr>
            <a:cxnSpLocks noChangeShapeType="1"/>
          </p:cNvCxnSpPr>
          <p:nvPr userDrawn="1"/>
        </p:nvCxnSpPr>
        <p:spPr bwMode="auto">
          <a:xfrm flipH="1">
            <a:off x="-15091" y="6183443"/>
            <a:ext cx="9180000" cy="17274"/>
          </a:xfrm>
          <a:prstGeom prst="straightConnector1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0345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"/>
        <a:defRPr sz="2800" b="1" kern="1200">
          <a:solidFill>
            <a:schemeClr val="accent6">
              <a:lumMod val="50000"/>
            </a:schemeClr>
          </a:solidFill>
          <a:effectLst>
            <a:outerShdw blurRad="38100" dist="38100" dir="5400000" algn="ctr" rotWithShape="0">
              <a:schemeClr val="accent6">
                <a:lumMod val="20000"/>
                <a:lumOff val="80000"/>
                <a:alpha val="0"/>
              </a:scheme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>
            <a:lumMod val="50000"/>
          </a:schemeClr>
        </a:buClr>
        <a:buFont typeface="Wingdings 3" panose="05040102010807070707" pitchFamily="18" charset="2"/>
        <a:buChar char=""/>
        <a:defRPr sz="2400" b="1" kern="1200">
          <a:solidFill>
            <a:schemeClr val="bg1"/>
          </a:solidFill>
          <a:effectLst>
            <a:outerShdw blurRad="50800" dist="50800" dir="5400000" algn="ctr" rotWithShape="0">
              <a:schemeClr val="tx1">
                <a:lumMod val="95000"/>
                <a:lumOff val="5000"/>
                <a:alpha val="9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2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50000"/>
          </a:schemeClr>
        </a:buClr>
        <a:buFont typeface="Wingdings" panose="05000000000000000000" pitchFamily="2" charset="2"/>
        <a:buChar char="§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6">
            <a:lumMod val="50000"/>
          </a:schemeClr>
        </a:buClr>
        <a:buFont typeface="Gill Sans MT" panose="020B0502020104020203" pitchFamily="34" charset="0"/>
        <a:buChar char="–"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esaac.adapi@gmail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ecebt.adap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94560"/>
            <a:ext cx="7871460" cy="145542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rgbClr val="0070C0"/>
                </a:solidFill>
                <a:effectLst/>
              </a:rPr>
              <a:t>Programa Estadual de </a:t>
            </a:r>
            <a:r>
              <a:rPr lang="pt-BR" sz="4400" b="1" dirty="0" smtClean="0">
                <a:solidFill>
                  <a:srgbClr val="0070C0"/>
                </a:solidFill>
                <a:effectLst/>
              </a:rPr>
              <a:t>Sanidade dos Animais Aquáticos</a:t>
            </a:r>
            <a:r>
              <a:rPr lang="pt-BR" sz="4400" b="1" dirty="0">
                <a:solidFill>
                  <a:srgbClr val="0070C0"/>
                </a:solidFill>
                <a:effectLst/>
              </a:rPr>
              <a:t/>
            </a:r>
            <a:br>
              <a:rPr lang="pt-BR" sz="4400" b="1" dirty="0">
                <a:solidFill>
                  <a:srgbClr val="0070C0"/>
                </a:solidFill>
                <a:effectLst/>
              </a:rPr>
            </a:br>
            <a:r>
              <a:rPr lang="pt-BR" sz="4400" b="1" dirty="0">
                <a:solidFill>
                  <a:srgbClr val="0070C0"/>
                </a:solidFill>
                <a:effectLst/>
              </a:rPr>
              <a:t>- </a:t>
            </a:r>
            <a:r>
              <a:rPr lang="pt-BR" sz="4400" b="1" dirty="0" smtClean="0">
                <a:solidFill>
                  <a:srgbClr val="0070C0"/>
                </a:solidFill>
                <a:effectLst/>
              </a:rPr>
              <a:t>PESAA </a:t>
            </a:r>
            <a:r>
              <a:rPr lang="pt-BR" sz="4400" dirty="0">
                <a:solidFill>
                  <a:schemeClr val="hlink"/>
                </a:solidFill>
                <a:effectLst/>
              </a:rPr>
              <a:t>-</a:t>
            </a:r>
            <a:br>
              <a:rPr lang="pt-BR" sz="4400" dirty="0">
                <a:solidFill>
                  <a:schemeClr val="hlink"/>
                </a:solidFill>
                <a:effectLst/>
              </a:rPr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pic>
        <p:nvPicPr>
          <p:cNvPr id="6" name="Picture 2" descr="C:\Users\Usuario\Desktop\Aquaticos PESAAC\AQUICU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099" y="2865120"/>
            <a:ext cx="6009967" cy="325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8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>
                <a:effectLst/>
              </a:rPr>
              <a:t>A </a:t>
            </a:r>
            <a:r>
              <a:rPr lang="pt-BR" sz="1800" dirty="0" err="1" smtClean="0">
                <a:effectLst/>
              </a:rPr>
              <a:t>Diplostomidae</a:t>
            </a:r>
            <a:r>
              <a:rPr lang="pt-BR" sz="1800" dirty="0" smtClean="0">
                <a:effectLst/>
              </a:rPr>
              <a:t>: 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“verme do olho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” dos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peixes</a:t>
            </a:r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</a:p>
          <a:p>
            <a:pPr algn="l"/>
            <a:endParaRPr lang="pt-BR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endParaRPr lang="pt-BR" sz="1800" dirty="0" smtClean="0"/>
          </a:p>
          <a:p>
            <a:endParaRPr lang="pt-BR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6285" r="34849" b="11810"/>
          <a:stretch/>
        </p:blipFill>
        <p:spPr bwMode="auto">
          <a:xfrm>
            <a:off x="709673" y="1954083"/>
            <a:ext cx="75608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4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 smtClean="0">
                <a:effectLst/>
              </a:rPr>
              <a:t>A </a:t>
            </a:r>
            <a:r>
              <a:rPr lang="pt-BR" sz="1800" dirty="0" err="1">
                <a:effectLst/>
              </a:rPr>
              <a:t>Diplostomidae</a:t>
            </a:r>
            <a:r>
              <a:rPr lang="pt-BR" sz="1800" dirty="0">
                <a:effectLst/>
              </a:rPr>
              <a:t>: 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“verme do olho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” dos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peixes</a:t>
            </a:r>
            <a:endParaRPr lang="pt-BR" sz="1800" dirty="0" smtClean="0">
              <a:effectLst/>
            </a:endParaRPr>
          </a:p>
          <a:p>
            <a:pPr algn="just"/>
            <a:r>
              <a:rPr lang="pt-BR" sz="1800" dirty="0">
                <a:effectLst/>
              </a:rPr>
              <a:t>	</a:t>
            </a:r>
            <a:r>
              <a:rPr lang="pt-BR" sz="1800" dirty="0" smtClean="0">
                <a:effectLst/>
              </a:rPr>
              <a:t>A </a:t>
            </a:r>
            <a:r>
              <a:rPr lang="pt-BR" sz="1800" dirty="0" err="1">
                <a:effectLst/>
              </a:rPr>
              <a:t>Diplostomidae</a:t>
            </a:r>
            <a:r>
              <a:rPr lang="pt-BR" sz="1800" dirty="0">
                <a:effectLst/>
              </a:rPr>
              <a:t> que atinge os olhos dos peixes O “verme do olho” é um trematódeo digenético que ocorre naturalmente em peixes de água doce de diversas regiões do país, como os tucunarés, </a:t>
            </a:r>
            <a:r>
              <a:rPr lang="pt-BR" sz="1800" dirty="0" err="1">
                <a:effectLst/>
              </a:rPr>
              <a:t>matrinxãs</a:t>
            </a:r>
            <a:r>
              <a:rPr lang="pt-BR" sz="1800" dirty="0">
                <a:effectLst/>
              </a:rPr>
              <a:t>, traíras, corvinas, carás, jacundás, entre outros peixes de rios e reservatórios.</a:t>
            </a:r>
            <a:r>
              <a:rPr lang="pt-BR" dirty="0">
                <a:effectLst/>
              </a:rPr>
              <a:t> </a:t>
            </a:r>
          </a:p>
          <a:p>
            <a:pPr algn="just"/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pt-BR" sz="1800" dirty="0">
                <a:effectLst/>
              </a:rPr>
              <a:t>Os peixes são os hospedeiros intermediários dos parasitos investigados e estes só conseguem completar seu ciclo de vida se forem ingeridos por uma ave, como uma garça, mergulhão ou outras aves aquáticas. 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>
                <a:effectLst/>
              </a:rPr>
              <a:t>Os parasitos, estrategicamente, ocupam áreas do globo ocular onde não atrapalham a visão dos peixes. Porém, a espécie evoluiu de maneira a migrar para regiões do olho onde consegue comprometer sua visão, especificamente em horários que coincidem com a hora de intensa atividade alimentar das aves, no início da manhã.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1800" dirty="0">
                <a:effectLst/>
              </a:rPr>
              <a:t>O homem não faz parte do ciclo deste verme.</a:t>
            </a:r>
          </a:p>
          <a:p>
            <a:pPr algn="just"/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</a:p>
          <a:p>
            <a:pPr algn="l"/>
            <a:endParaRPr lang="pt-BR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0473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>
                <a:effectLst/>
              </a:rPr>
              <a:t>A </a:t>
            </a:r>
            <a:r>
              <a:rPr lang="pt-BR" sz="2000" dirty="0" err="1">
                <a:effectLst/>
              </a:rPr>
              <a:t>Diplostomidae</a:t>
            </a:r>
            <a:r>
              <a:rPr lang="pt-BR" sz="2000" dirty="0">
                <a:effectLst/>
              </a:rPr>
              <a:t>: 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“verme do olho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” dos peixes</a:t>
            </a:r>
            <a:endParaRPr lang="pt-BR" sz="2000" dirty="0">
              <a:effectLst/>
            </a:endParaRPr>
          </a:p>
          <a:p>
            <a:pPr algn="l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pt-BR" sz="2000" u="sng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l"/>
            <a:r>
              <a:rPr lang="pt-BR" sz="1800" dirty="0" smtClean="0">
                <a:effectLst/>
              </a:rPr>
              <a:t>	</a:t>
            </a:r>
            <a:endParaRPr lang="pt-BR" sz="1800" dirty="0" smtClean="0"/>
          </a:p>
          <a:p>
            <a:endParaRPr lang="pt-BR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21126" r="12651" b="5307"/>
          <a:stretch/>
        </p:blipFill>
        <p:spPr bwMode="auto">
          <a:xfrm>
            <a:off x="261257" y="1850065"/>
            <a:ext cx="8755152" cy="422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Outra verminose que acomete os peixes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(Vídeos na mídia)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just"/>
            <a:r>
              <a:rPr lang="pt-BR" sz="1800" dirty="0" smtClean="0">
                <a:effectLst/>
              </a:rPr>
              <a:t>	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</a:t>
            </a:r>
            <a:r>
              <a:rPr lang="pt-B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Gnatostomíase</a:t>
            </a:r>
            <a:r>
              <a:rPr lang="pt-BR" sz="1800" dirty="0">
                <a:effectLst/>
              </a:rPr>
              <a:t> é outra parasitose endêmica em alguns países asiáticos, causada pela ingestão da larva do </a:t>
            </a:r>
            <a:r>
              <a:rPr lang="pt-BR" sz="1800" dirty="0" err="1">
                <a:effectLst/>
              </a:rPr>
              <a:t>nematódio</a:t>
            </a:r>
            <a:r>
              <a:rPr lang="pt-BR" sz="1800" dirty="0">
                <a:effectLst/>
              </a:rPr>
              <a:t> </a:t>
            </a:r>
            <a:r>
              <a:rPr lang="pt-BR" sz="1800" dirty="0" err="1">
                <a:effectLst/>
              </a:rPr>
              <a:t>Gnathostoma</a:t>
            </a:r>
            <a:r>
              <a:rPr lang="pt-BR" sz="1800" dirty="0">
                <a:effectLst/>
              </a:rPr>
              <a:t> </a:t>
            </a:r>
            <a:r>
              <a:rPr lang="pt-BR" sz="1800" dirty="0" err="1">
                <a:effectLst/>
              </a:rPr>
              <a:t>sp</a:t>
            </a:r>
            <a:r>
              <a:rPr lang="pt-BR" sz="1800" dirty="0">
                <a:effectLst/>
              </a:rPr>
              <a:t>, que pode ocorrer no consumo de carne crua de peixes de água doce. </a:t>
            </a:r>
            <a:r>
              <a:rPr lang="pt-BR" sz="1800" dirty="0" smtClean="0">
                <a:effectLst/>
              </a:rPr>
              <a:t>	Atinge </a:t>
            </a:r>
            <a:r>
              <a:rPr lang="pt-BR" sz="1800" dirty="0">
                <a:effectLst/>
              </a:rPr>
              <a:t>vários órgãos, entre eles a pele, manifestando-se frequentemente como lesão subcutânea migratória. </a:t>
            </a:r>
          </a:p>
          <a:p>
            <a:pPr algn="just"/>
            <a:r>
              <a:rPr lang="pt-BR" sz="1800" dirty="0" smtClean="0">
                <a:effectLst/>
              </a:rPr>
              <a:t>	O </a:t>
            </a:r>
            <a:r>
              <a:rPr lang="pt-BR" sz="1800" dirty="0">
                <a:effectLst/>
              </a:rPr>
              <a:t>homem não é o hospedeiro comum do </a:t>
            </a:r>
            <a:r>
              <a:rPr lang="pt-BR" sz="1800" dirty="0" smtClean="0">
                <a:effectLst/>
              </a:rPr>
              <a:t>parasita</a:t>
            </a:r>
          </a:p>
          <a:p>
            <a:pPr algn="just"/>
            <a:r>
              <a:rPr lang="pt-BR" sz="1800" b="0" dirty="0">
                <a:effectLst/>
              </a:rPr>
              <a:t>o tratamento é feito com anti-helmínticos, que curam totalmente a doença.</a:t>
            </a:r>
            <a:endParaRPr lang="pt-BR" sz="1800" dirty="0" smtClean="0">
              <a:effectLst/>
            </a:endParaRPr>
          </a:p>
          <a:p>
            <a:pPr algn="just"/>
            <a:endParaRPr lang="pt-BR" sz="1800" dirty="0">
              <a:effectLst/>
            </a:endParaRPr>
          </a:p>
          <a:p>
            <a:pPr algn="l"/>
            <a:endParaRPr lang="pt-BR" sz="1800" dirty="0" smtClean="0"/>
          </a:p>
          <a:p>
            <a:endParaRPr lang="pt-BR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42659" r="43442" b="7739"/>
          <a:stretch/>
        </p:blipFill>
        <p:spPr bwMode="auto">
          <a:xfrm>
            <a:off x="4774019" y="4157330"/>
            <a:ext cx="3540642" cy="18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30754" r="27267" b="24602"/>
          <a:stretch/>
        </p:blipFill>
        <p:spPr bwMode="auto">
          <a:xfrm>
            <a:off x="925033" y="4157330"/>
            <a:ext cx="3540641" cy="18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Outra verminose que acomete os peixes (Vídeos na mídia) 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do </a:t>
            </a:r>
            <a:r>
              <a:rPr lang="pt-B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Gnatostomíase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1800" u="sng" dirty="0" smtClean="0">
                <a:effectLst/>
                <a:latin typeface="Arial Black" pitchFamily="34" charset="0"/>
              </a:rPr>
              <a:t>:</a:t>
            </a:r>
            <a:r>
              <a:rPr lang="pt-BR" sz="1800" dirty="0" smtClean="0">
                <a:effectLst/>
              </a:rPr>
              <a:t> </a:t>
            </a:r>
          </a:p>
          <a:p>
            <a:pPr algn="just"/>
            <a:endParaRPr lang="pt-BR" sz="1800" dirty="0" smtClean="0">
              <a:effectLst/>
            </a:endParaRPr>
          </a:p>
          <a:p>
            <a:pPr algn="just"/>
            <a:endParaRPr lang="pt-BR" sz="1800" dirty="0">
              <a:effectLst/>
            </a:endParaRPr>
          </a:p>
          <a:p>
            <a:pPr algn="just"/>
            <a:endParaRPr lang="pt-BR" sz="1800" dirty="0" smtClean="0">
              <a:effectLst/>
            </a:endParaRPr>
          </a:p>
          <a:p>
            <a:pPr algn="just"/>
            <a:endParaRPr lang="pt-BR" sz="1800" dirty="0">
              <a:effectLst/>
            </a:endParaRPr>
          </a:p>
          <a:p>
            <a:pPr algn="just"/>
            <a:endParaRPr lang="pt-BR" sz="1800" dirty="0" smtClean="0">
              <a:effectLst/>
            </a:endParaRPr>
          </a:p>
          <a:p>
            <a:pPr algn="just"/>
            <a:endParaRPr lang="pt-BR" sz="1800" dirty="0">
              <a:effectLst/>
            </a:endParaRPr>
          </a:p>
          <a:p>
            <a:pPr algn="just"/>
            <a:r>
              <a:rPr lang="pt-BR" sz="1800" dirty="0" smtClean="0">
                <a:effectLst/>
              </a:rPr>
              <a:t> </a:t>
            </a:r>
            <a:r>
              <a:rPr lang="pt-BR" sz="1800" dirty="0" smtClean="0">
                <a:effectLst/>
              </a:rPr>
              <a:t>	</a:t>
            </a:r>
          </a:p>
          <a:p>
            <a:pPr algn="just"/>
            <a:endParaRPr lang="pt-BR" sz="1800" b="0" dirty="0">
              <a:effectLst/>
            </a:endParaRPr>
          </a:p>
          <a:p>
            <a:pPr algn="just"/>
            <a:r>
              <a:rPr lang="pt-BR" sz="1800" b="0" dirty="0" smtClean="0">
                <a:effectLst/>
              </a:rPr>
              <a:t>	</a:t>
            </a:r>
          </a:p>
          <a:p>
            <a:pPr algn="just"/>
            <a:r>
              <a:rPr lang="pt-BR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Os </a:t>
            </a:r>
            <a:r>
              <a:rPr lang="pt-BR" sz="2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hospedeiros definitivos do parasita são cães, gatos e leões, em cuja parede gástrica a forma adulta vive formando </a:t>
            </a:r>
            <a:r>
              <a:rPr lang="pt-BR" sz="22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tumoração</a:t>
            </a:r>
            <a:r>
              <a:rPr lang="pt-BR" sz="2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Os ovos são liberados no trato gastrointestinal e eliminados pelas fezes. Após uma semana os ovos liberam larvas, infectando pequenos crustáceos do gênero </a:t>
            </a:r>
            <a:r>
              <a:rPr lang="pt-BR" sz="22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Cyclops</a:t>
            </a:r>
            <a:r>
              <a:rPr lang="pt-BR" sz="2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que são ingeridos por peixes, sapos, rãs ou aves com subsequente contaminação do homem: a larva penetra via trato gastrointestinal, caindo na corrente sanguínea após três ou quatro semanas, com migração posterior para vários órgãos.</a:t>
            </a:r>
            <a:endParaRPr lang="pt-BR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just"/>
            <a:endParaRPr lang="pt-BR" sz="1800" dirty="0" smtClean="0">
              <a:effectLst/>
            </a:endParaRPr>
          </a:p>
          <a:p>
            <a:pPr algn="just"/>
            <a:r>
              <a:rPr lang="pt-BR" sz="1800" dirty="0" smtClean="0">
                <a:effectLst/>
              </a:rPr>
              <a:t>	</a:t>
            </a:r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8056" r="33293" b="18254"/>
          <a:stretch/>
        </p:blipFill>
        <p:spPr bwMode="auto">
          <a:xfrm>
            <a:off x="2934587" y="1658680"/>
            <a:ext cx="5114260" cy="27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9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LOÍASE (BICHO DO OLHO)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</a:p>
          <a:p>
            <a:pPr algn="just"/>
            <a:r>
              <a:rPr lang="pt-BR" sz="1800" dirty="0">
                <a:effectLst/>
              </a:rPr>
              <a:t>	</a:t>
            </a:r>
            <a:r>
              <a:rPr lang="pt-BR" sz="1800" dirty="0" smtClean="0">
                <a:effectLst/>
              </a:rPr>
              <a:t> </a:t>
            </a:r>
            <a:r>
              <a:rPr lang="pt-BR" sz="1800" dirty="0" err="1" smtClean="0">
                <a:effectLst/>
              </a:rPr>
              <a:t>Loíase</a:t>
            </a:r>
            <a:r>
              <a:rPr lang="pt-BR" sz="1800" dirty="0" smtClean="0">
                <a:effectLst/>
              </a:rPr>
              <a:t> (</a:t>
            </a:r>
            <a:r>
              <a:rPr lang="pt-BR" sz="1800" dirty="0">
                <a:effectLst/>
              </a:rPr>
              <a:t>O bicho de </a:t>
            </a:r>
            <a:r>
              <a:rPr lang="pt-BR" sz="1800" dirty="0" smtClean="0">
                <a:effectLst/>
              </a:rPr>
              <a:t>olho), </a:t>
            </a:r>
            <a:r>
              <a:rPr lang="pt-BR" sz="1800" dirty="0">
                <a:effectLst/>
              </a:rPr>
              <a:t>é uma infecção causada pela presença da larva </a:t>
            </a:r>
            <a:r>
              <a:rPr lang="pt-BR" sz="1800" i="1" dirty="0">
                <a:effectLst/>
              </a:rPr>
              <a:t>Loa </a:t>
            </a:r>
            <a:r>
              <a:rPr lang="pt-BR" sz="1800" i="1" dirty="0" err="1">
                <a:effectLst/>
              </a:rPr>
              <a:t>loa</a:t>
            </a:r>
            <a:r>
              <a:rPr lang="pt-BR" sz="1800" dirty="0">
                <a:effectLst/>
              </a:rPr>
              <a:t> no </a:t>
            </a:r>
            <a:r>
              <a:rPr lang="pt-BR" sz="1800" dirty="0" smtClean="0">
                <a:effectLst/>
              </a:rPr>
              <a:t>organismo, </a:t>
            </a:r>
            <a:r>
              <a:rPr lang="pt-BR" sz="1800" dirty="0">
                <a:effectLst/>
              </a:rPr>
              <a:t>que costuma se dirigir para o sistema ocular, onde provoca sintomas, como irritação, dor, coceira e vermelhidão nos </a:t>
            </a:r>
            <a:r>
              <a:rPr lang="pt-BR" sz="1800" dirty="0" smtClean="0">
                <a:effectLst/>
              </a:rPr>
              <a:t>olhos;</a:t>
            </a:r>
          </a:p>
          <a:p>
            <a:pPr algn="just"/>
            <a:r>
              <a:rPr lang="pt-BR" sz="1800" dirty="0">
                <a:effectLst/>
              </a:rPr>
              <a:t>	</a:t>
            </a:r>
            <a:r>
              <a:rPr lang="pt-BR" sz="1800" dirty="0">
                <a:effectLst/>
              </a:rPr>
              <a:t> O verme é adquirido pela picada de uma mosca muito semelhante a nossa </a:t>
            </a:r>
            <a:r>
              <a:rPr lang="pt-BR" sz="1800" dirty="0" smtClean="0">
                <a:effectLst/>
              </a:rPr>
              <a:t>mutuca, </a:t>
            </a:r>
            <a:r>
              <a:rPr lang="pt-BR" sz="1800" dirty="0">
                <a:effectLst/>
              </a:rPr>
              <a:t>A larva é liberada quando a mosca, muito comum em algumas regiões de África, morde repetidamente a pele, depositando as larvas no sangue, que migram para o local definitivo da infecção, que no caso da </a:t>
            </a:r>
            <a:r>
              <a:rPr lang="pt-BR" sz="1800" i="1" dirty="0">
                <a:effectLst/>
              </a:rPr>
              <a:t>Loa </a:t>
            </a:r>
            <a:r>
              <a:rPr lang="pt-BR" sz="1800" i="1" dirty="0" err="1">
                <a:effectLst/>
              </a:rPr>
              <a:t>loa</a:t>
            </a:r>
            <a:r>
              <a:rPr lang="pt-BR" sz="1800" i="1" dirty="0">
                <a:effectLst/>
              </a:rPr>
              <a:t> </a:t>
            </a:r>
            <a:r>
              <a:rPr lang="pt-BR" sz="1800" dirty="0">
                <a:effectLst/>
              </a:rPr>
              <a:t>são principalmente os olhos</a:t>
            </a:r>
            <a:r>
              <a:rPr lang="pt-BR" sz="1800" dirty="0" smtClean="0">
                <a:effectLst/>
              </a:rPr>
              <a:t>;</a:t>
            </a:r>
          </a:p>
          <a:p>
            <a:pPr algn="just"/>
            <a:r>
              <a:rPr lang="pt-BR" sz="1800" dirty="0">
                <a:effectLst/>
              </a:rPr>
              <a:t>	</a:t>
            </a:r>
            <a:r>
              <a:rPr lang="pt-BR" sz="1800" dirty="0">
                <a:effectLst/>
              </a:rPr>
              <a:t> O tratamento indicado pelo oftalmologista, que pode incluir o uso de colírios anti-inflamatório para aliviar os sintomas e comprimidos antimicrobianos para eliminar as larvas do </a:t>
            </a:r>
            <a:r>
              <a:rPr lang="pt-BR" sz="1800" dirty="0" smtClean="0">
                <a:effectLst/>
              </a:rPr>
              <a:t>corpo;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05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71460" cy="45339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876" y="6239932"/>
            <a:ext cx="3429000" cy="70273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Governo do Estado do Piauí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Secretaria de Agronegócio</a:t>
            </a:r>
          </a:p>
          <a:p>
            <a:pPr algn="l"/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10800000" algn="ctr" rotWithShape="0">
                    <a:schemeClr val="bg1">
                      <a:lumMod val="75000"/>
                    </a:schemeClr>
                  </a:outerShdw>
                </a:effectLst>
              </a:rPr>
              <a:t>Agência de Defesa Agropecuária do Estado do Piauí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428736"/>
            <a:ext cx="8229600" cy="45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 b="1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5400000" algn="ctr" rotWithShape="0">
                    <a:schemeClr val="accent6">
                      <a:lumMod val="20000"/>
                      <a:lumOff val="80000"/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9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endParaRPr lang="pt-BR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0437" r="2614" b="8334"/>
          <a:stretch/>
        </p:blipFill>
        <p:spPr bwMode="auto">
          <a:xfrm>
            <a:off x="186069" y="1828800"/>
            <a:ext cx="8862237" cy="44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1991" y="1329070"/>
            <a:ext cx="395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CICLO DA LOA </a:t>
            </a:r>
            <a:r>
              <a:rPr lang="pt-BR" dirty="0" err="1" smtClean="0"/>
              <a:t>LOA</a:t>
            </a:r>
            <a:r>
              <a:rPr lang="pt-BR" dirty="0" smtClean="0"/>
              <a:t> (LOIASE)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1868" y="6277636"/>
            <a:ext cx="8292132" cy="501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Programa Estadual de Sanidade dos Animais Aquáticos - PESAA</a:t>
            </a:r>
          </a:p>
          <a:p>
            <a:pPr algn="l"/>
            <a:r>
              <a:rPr lang="pt-BR" sz="1600" b="1" dirty="0" smtClean="0">
                <a:solidFill>
                  <a:schemeClr val="bg1"/>
                </a:solidFill>
              </a:rPr>
              <a:t>Coordenador (a): </a:t>
            </a:r>
            <a:r>
              <a:rPr lang="pt-BR" sz="1600" b="1" dirty="0" err="1" smtClean="0">
                <a:solidFill>
                  <a:schemeClr val="bg1"/>
                </a:solidFill>
              </a:rPr>
              <a:t>Janilson</a:t>
            </a:r>
            <a:r>
              <a:rPr lang="pt-BR" sz="1600" b="1" dirty="0" smtClean="0">
                <a:solidFill>
                  <a:schemeClr val="bg1"/>
                </a:solidFill>
              </a:rPr>
              <a:t> Lima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41088" y="312090"/>
            <a:ext cx="2930979" cy="72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PESAA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46764" y="2133601"/>
            <a:ext cx="6878976" cy="8000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5400" i="1" dirty="0" smtClean="0">
                <a:solidFill>
                  <a:srgbClr val="FF0000"/>
                </a:solidFill>
                <a:ea typeface="Calibri" pitchFamily="34" charset="0"/>
                <a:cs typeface="Arial" charset="0"/>
              </a:rPr>
              <a:t>Muito Obrigado!</a:t>
            </a:r>
            <a:br>
              <a:rPr lang="pt-BR" sz="5400" i="1" dirty="0" smtClean="0">
                <a:solidFill>
                  <a:srgbClr val="FF0000"/>
                </a:solidFill>
                <a:ea typeface="Calibri" pitchFamily="34" charset="0"/>
                <a:cs typeface="Arial" charset="0"/>
              </a:rPr>
            </a:br>
            <a:endParaRPr lang="pt-BR" sz="5400" dirty="0"/>
          </a:p>
        </p:txBody>
      </p:sp>
      <p:sp>
        <p:nvSpPr>
          <p:cNvPr id="7" name="Retângulo 6"/>
          <p:cNvSpPr/>
          <p:nvPr/>
        </p:nvSpPr>
        <p:spPr>
          <a:xfrm>
            <a:off x="739112" y="2515542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i="1" kern="0" dirty="0"/>
              <a:t>Medico Veterinário: </a:t>
            </a:r>
            <a:r>
              <a:rPr lang="pt-BR" sz="2400" b="1" i="1" kern="0" dirty="0" err="1"/>
              <a:t>Janilson</a:t>
            </a:r>
            <a:r>
              <a:rPr lang="pt-BR" sz="2400" b="1" i="1" kern="0" dirty="0"/>
              <a:t> Lima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dirty="0" smtClean="0"/>
              <a:t>Coordenação do PESAA</a:t>
            </a:r>
            <a:endParaRPr lang="pt-BR" sz="2400" b="1" dirty="0"/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dirty="0" err="1"/>
              <a:t>Tel</a:t>
            </a:r>
            <a:r>
              <a:rPr lang="pt-BR" sz="2400" b="1" dirty="0"/>
              <a:t> (86) </a:t>
            </a:r>
            <a:r>
              <a:rPr lang="pt-BR" sz="2400" b="1" dirty="0" smtClean="0"/>
              <a:t>3221-7142 /99471-2010</a:t>
            </a:r>
            <a:endParaRPr lang="pt-BR" sz="2400" b="1" dirty="0"/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sz="2400" b="1" dirty="0"/>
              <a:t>Email: </a:t>
            </a:r>
            <a:r>
              <a:rPr lang="pt-BR" sz="2400" b="1" dirty="0" smtClean="0">
                <a:hlinkClick r:id="rId3"/>
              </a:rPr>
              <a:t>pesaac.adapi@gmail.com</a:t>
            </a:r>
            <a:r>
              <a:rPr lang="pt-BR" sz="2400" b="1" dirty="0" smtClean="0"/>
              <a:t> </a:t>
            </a:r>
            <a:r>
              <a:rPr lang="pt-BR" sz="2400" b="1" dirty="0" smtClean="0">
                <a:hlinkClick r:id="rId4"/>
              </a:rPr>
              <a:t>pecebt.adapi@gmail.com</a:t>
            </a:r>
            <a:r>
              <a:rPr lang="pt-BR" sz="2400" b="1" dirty="0" smtClean="0"/>
              <a:t> 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113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ADAPI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217</Words>
  <Application>Microsoft Office PowerPoint</Application>
  <PresentationFormat>Apresentação na tela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ADAPI</vt:lpstr>
      <vt:lpstr>Programa Estadual de Sanidade dos Animais Aquáticos - PESAA -  </vt:lpstr>
      <vt:lpstr> </vt:lpstr>
      <vt:lpstr> </vt:lpstr>
      <vt:lpstr> </vt:lpstr>
      <vt:lpstr> </vt:lpstr>
      <vt:lpstr> </vt:lpstr>
      <vt:lpstr> </vt:lpstr>
      <vt:lpstr> </vt:lpstr>
      <vt:lpstr>Muito Obrigado! </vt:lpstr>
    </vt:vector>
  </TitlesOfParts>
  <Company>Engenharia &amp; Advocacia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lud_moura@yahoo.com.br</dc:creator>
  <cp:lastModifiedBy>123456</cp:lastModifiedBy>
  <cp:revision>127</cp:revision>
  <dcterms:created xsi:type="dcterms:W3CDTF">2017-09-13T21:23:25Z</dcterms:created>
  <dcterms:modified xsi:type="dcterms:W3CDTF">2021-10-18T14:40:29Z</dcterms:modified>
</cp:coreProperties>
</file>